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3" r:id="rId2"/>
  </p:sldMasterIdLst>
  <p:notesMasterIdLst>
    <p:notesMasterId r:id="rId31"/>
  </p:notesMasterIdLst>
  <p:sldIdLst>
    <p:sldId id="264" r:id="rId3"/>
    <p:sldId id="263" r:id="rId4"/>
    <p:sldId id="258" r:id="rId5"/>
    <p:sldId id="265" r:id="rId6"/>
    <p:sldId id="257" r:id="rId7"/>
    <p:sldId id="272" r:id="rId8"/>
    <p:sldId id="259" r:id="rId9"/>
    <p:sldId id="260" r:id="rId10"/>
    <p:sldId id="261" r:id="rId11"/>
    <p:sldId id="266" r:id="rId12"/>
    <p:sldId id="267" r:id="rId13"/>
    <p:sldId id="268" r:id="rId14"/>
    <p:sldId id="273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52CD3-0534-49D8-B835-6BADF38E11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4B2A-277D-4072-8CDC-FD43EEDF9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3" y="0"/>
            <a:ext cx="9932332" cy="51435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3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16133"/>
            <a:ext cx="3505200" cy="1734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6" y="2031357"/>
            <a:ext cx="3313355" cy="12766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6" y="3315811"/>
            <a:ext cx="3309803" cy="9454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137622"/>
            <a:ext cx="2133600" cy="563236"/>
          </a:xfrm>
        </p:spPr>
        <p:txBody>
          <a:bodyPr anchor="b"/>
          <a:lstStyle>
            <a:lvl1pPr algn="l">
              <a:defRPr sz="2400"/>
            </a:lvl1pPr>
          </a:lstStyle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4566214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4289976"/>
            <a:ext cx="2831592" cy="273844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7" y="4289976"/>
            <a:ext cx="643667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4566214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772610"/>
            <a:ext cx="1484453" cy="358525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772610"/>
            <a:ext cx="5423704" cy="35852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标题幻灯片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0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C81C43-8C97-4787-9E67-6FEE1D84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585F07-951E-439A-A7DB-15EAAACEF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F62ED7-EB9D-47A9-BF9F-E8FBF1E3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34A0AA-8FD5-4C86-8F31-3D31ABD0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3F7E8D-06E8-4965-9227-B2B540DF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8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CF411-3DEF-46D1-B675-C48FED39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91509-E546-43FB-98D6-6B656590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B402C0-5D64-4FA8-B7A1-2DC509FE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69DC95-C7B6-475F-8785-3B9FAAAC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BDFA22-6D49-4339-B627-2EBBCC0B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2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347905-26D5-4AAD-B9AA-0768E6AC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004625-889A-4B5E-91DF-886F4BF9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2DD92D-CB11-4825-A48A-651A8410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B2DDC4-A3D2-4682-8945-C0DA250D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78F52F-B27B-49CB-A3E9-CD723026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7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D51D3-81D0-47D0-AFBB-001ADDD3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CBC757-CD1E-4576-A47C-CB261696F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8A03A0-58CF-4752-9C67-37DF396D5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38A83D-B1BD-46AF-9B04-690C8CE8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369FEE-1515-4398-953A-3B8604E0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5AF395-FE11-4E4D-8D74-BFCA29B7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87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658389-E235-40B6-936E-696FC894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4DAA47-EFF5-4C2F-9FDC-F931255C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C21C54-9AE0-411F-9D51-FEFD85BFD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0FFB7A6-68BD-4C89-BA50-7D80DB075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DE108A-A856-441A-966E-3E2BB7188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E5D45AB-AD0C-43BD-9C71-577057BE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1C994C8-55A9-4DE7-A292-E46EFB61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A0AFCDF-7718-40FD-9C0C-F867AE62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5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A30F2-0C34-4AAF-BD4B-54C04629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E8AC8DE-6E65-40FA-970C-7DD78403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6379B1-A738-45D1-9C4D-7A96F3D6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3EE0E8-8B6F-4941-AE51-E8A78DF2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21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7FD9B6-FCA8-493A-8121-06350FF8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6BAF242-37ED-4A7C-8CB1-E0E05373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786D51-30FA-4C5E-AA2C-4F456027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9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A13A2-0F07-409B-831B-72D749F7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5E48B1-9887-47FC-8B33-EFB79175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A22928A-5C9B-4E0E-ACA5-DAC8E8FE6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0497BF-46D2-4ED7-92A6-A0DF26DB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FC497B6-F20A-41CF-BF5E-E84D9A71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30B5738-71BB-4769-8CEA-5E666A5E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75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5FE272-8DF8-4794-AC33-8E0DC535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5D5AD1-1ACC-41B3-9D01-029208B9B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274EE8-8D24-4E30-85CE-3EAE8BCBF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6C8062-9A78-4204-B41B-1281F052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8CE470-79B5-4EC6-A8D6-3CDD3BC8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23C154-4DC8-4458-89AB-A8E9B3F9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54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62CCB-63AE-4BC5-882D-1818C3C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D9169F-AF3E-40B1-BC18-85A4C7B10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11AE00-ACD7-4A15-B185-BC11A1F0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037F78-7CCD-411A-9584-8030271C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E8F386-8401-4BD2-A118-F02C56B8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03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14702B4-D98D-4F11-BE96-F1FF275EA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D53901C-0C8D-4F10-9997-6AE651BBC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6520DE-DAA5-40CC-A3CE-E592942F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67F7B6-A811-4FA8-B655-68D93BFD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D84E9-52C2-4612-8A21-06EFD27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08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标题幻灯片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4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6" y="2175623"/>
            <a:ext cx="6637468" cy="1021556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6" y="3200401"/>
            <a:ext cx="6637467" cy="114031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1735074"/>
            <a:ext cx="3419856" cy="26197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735073"/>
            <a:ext cx="3419856" cy="26197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1737007"/>
            <a:ext cx="305714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231022"/>
            <a:ext cx="3419856" cy="21268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9" y="1737007"/>
            <a:ext cx="3055717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231022"/>
            <a:ext cx="3419856" cy="21268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3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3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4" y="451413"/>
            <a:ext cx="3562257" cy="42363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5" y="642395"/>
            <a:ext cx="3090440" cy="386305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4566214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4" y="1993077"/>
            <a:ext cx="3304572" cy="109736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3102746"/>
            <a:ext cx="3298784" cy="113842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3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3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4" y="451413"/>
            <a:ext cx="3562257" cy="4236334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4566214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1995678"/>
            <a:ext cx="3300984" cy="109728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11" y="520346"/>
            <a:ext cx="3359623" cy="4101084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2" y="3099817"/>
            <a:ext cx="3300573" cy="113967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799" y="0"/>
            <a:ext cx="9932332" cy="51435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250117"/>
            <a:ext cx="8229600" cy="46392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3" y="-16133"/>
            <a:ext cx="3679116" cy="52443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1" y="770748"/>
            <a:ext cx="7024744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3" y="1742739"/>
            <a:ext cx="6777317" cy="26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16837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F035B31-C3AF-4052-95CA-42F27A8C9A90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4389121"/>
            <a:ext cx="35021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7" y="168369"/>
            <a:ext cx="13321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E343FE92-8D82-4B90-9B21-1015CFAC8E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5A2E02D-E0E2-4A80-8F57-8FE31FB5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EE03057-A137-4B19-865C-2FC72969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EFA37F-7CDF-4AA6-93AE-94B3FA4F4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BFA6248-9075-44F6-BABA-ACCDFFA547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8/30/2021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1D6ECB-C279-47B4-8FA3-DE1ADCE70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248301-85C3-4A8E-BC22-25CE7E8FE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FD0A7C2-3364-4B6C-B187-A7ABF31AEE8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audio3.wav"/><Relationship Id="rId7" Type="http://schemas.openxmlformats.org/officeDocument/2006/relationships/image" Target="../media/image26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gif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audio" Target="../media/audio2.wav"/><Relationship Id="rId7" Type="http://schemas.openxmlformats.org/officeDocument/2006/relationships/image" Target="../media/image29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gif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audio" Target="../media/audio2.wav"/><Relationship Id="rId7" Type="http://schemas.openxmlformats.org/officeDocument/2006/relationships/image" Target="../media/image3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gif"/><Relationship Id="rId5" Type="http://schemas.openxmlformats.org/officeDocument/2006/relationships/image" Target="../media/image28.gif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audio" Target="../media/audio2.wav"/><Relationship Id="rId7" Type="http://schemas.openxmlformats.org/officeDocument/2006/relationships/image" Target="../media/image30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gif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11" Type="http://schemas.openxmlformats.org/officeDocument/2006/relationships/image" Target="../media/image31.gif"/><Relationship Id="rId5" Type="http://schemas.openxmlformats.org/officeDocument/2006/relationships/slide" Target="slide7.xml"/><Relationship Id="rId10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4" Type="http://schemas.openxmlformats.org/officeDocument/2006/relationships/image" Target="../media/image3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slide" Target="slide1.xml"/><Relationship Id="rId4" Type="http://schemas.openxmlformats.org/officeDocument/2006/relationships/image" Target="../media/image3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 descr="图片包含 地图, 文字&#10;&#10;描述已自动生成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" y="8"/>
            <a:ext cx="9143984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图片包含 文字&#10;&#10;描述已自动生成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72870">
            <a:off x="239221" y="1222218"/>
            <a:ext cx="1194947" cy="119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2874" y="795673"/>
            <a:ext cx="365522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066100" y="4371431"/>
            <a:ext cx="62635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endParaRPr/>
          </a:p>
        </p:txBody>
      </p:sp>
      <p:sp>
        <p:nvSpPr>
          <p:cNvPr id="3" name="Oval 2"/>
          <p:cNvSpPr/>
          <p:nvPr/>
        </p:nvSpPr>
        <p:spPr>
          <a:xfrm>
            <a:off x="4114800" y="2114550"/>
            <a:ext cx="28575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14450" y="1847977"/>
            <a:ext cx="6915150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4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Tiết</a:t>
            </a:r>
            <a:r>
              <a:rPr lang="en-US" sz="4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52: LUYỆN TẬP CHUNG</a:t>
            </a:r>
            <a:endParaRPr lang="en-US" sz="4500" b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8459" y="449423"/>
            <a:ext cx="2858796" cy="7001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41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HÌNH HỌC 6</a:t>
            </a:r>
          </a:p>
        </p:txBody>
      </p:sp>
    </p:spTree>
    <p:extLst>
      <p:ext uri="{BB962C8B-B14F-4D97-AF65-F5344CB8AC3E}">
        <p14:creationId xmlns:p14="http://schemas.microsoft.com/office/powerpoint/2010/main" val="616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8A28A4-4681-4BA9-86E8-2C3B0F385B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048" y="662939"/>
            <a:ext cx="2143125" cy="2143125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xmlns="" id="{D19A5806-7592-478F-A44B-3D1C8234DB7B}"/>
              </a:ext>
            </a:extLst>
          </p:cNvPr>
          <p:cNvSpPr/>
          <p:nvPr/>
        </p:nvSpPr>
        <p:spPr>
          <a:xfrm>
            <a:off x="236887" y="1034415"/>
            <a:ext cx="2055116" cy="177165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5000" b="1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</a:rPr>
              <a:t>Ong</a:t>
            </a:r>
            <a:endParaRPr lang="en-US" sz="5000">
              <a:solidFill>
                <a:prstClr val="white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xmlns="" id="{ECB32C92-7DDE-4979-AB3A-808B65CBF3F1}"/>
              </a:ext>
            </a:extLst>
          </p:cNvPr>
          <p:cNvSpPr/>
          <p:nvPr/>
        </p:nvSpPr>
        <p:spPr>
          <a:xfrm>
            <a:off x="1853946" y="148590"/>
            <a:ext cx="2055116" cy="177165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5000" b="1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</a:rPr>
              <a:t>non</a:t>
            </a:r>
            <a:endParaRPr lang="en-US" sz="5000">
              <a:solidFill>
                <a:prstClr val="white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xmlns="" id="{CABDF488-8BEB-4D77-A429-CFB91F278DD1}"/>
              </a:ext>
            </a:extLst>
          </p:cNvPr>
          <p:cNvSpPr/>
          <p:nvPr/>
        </p:nvSpPr>
        <p:spPr>
          <a:xfrm>
            <a:off x="5088061" y="1920240"/>
            <a:ext cx="2055116" cy="177165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5000" b="1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</a:rPr>
              <a:t>việc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xmlns="" id="{199C24C2-6B91-4322-BDB4-819FF0CB9BE4}"/>
              </a:ext>
            </a:extLst>
          </p:cNvPr>
          <p:cNvSpPr/>
          <p:nvPr/>
        </p:nvSpPr>
        <p:spPr>
          <a:xfrm>
            <a:off x="3471004" y="1034415"/>
            <a:ext cx="2055116" cy="1771651"/>
          </a:xfrm>
          <a:prstGeom prst="hexagon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5000" b="1" dirty="0" err="1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</a:rPr>
              <a:t>học</a:t>
            </a:r>
            <a:endParaRPr lang="en-US" sz="5000" dirty="0">
              <a:solidFill>
                <a:prstClr val="white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27D7D99-9E1A-47C2-9A0E-04166401D7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966" y="2577468"/>
            <a:ext cx="1987529" cy="19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udi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53" y="2109548"/>
            <a:ext cx="2200752" cy="220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648" y="1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3" y="1202312"/>
            <a:ext cx="1200530" cy="120586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296212" y="4284741"/>
            <a:ext cx="2080634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defTabSz="685783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374" y="2109548"/>
            <a:ext cx="2200752" cy="220075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2420434" y="4293048"/>
            <a:ext cx="2080634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defTabSz="685783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595" y="2109548"/>
            <a:ext cx="2200752" cy="220075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4544655" y="4293048"/>
            <a:ext cx="2080634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defTabSz="685783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816" y="2109548"/>
            <a:ext cx="2200752" cy="220075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6668875" y="4293048"/>
            <a:ext cx="2080634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defTabSz="685783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sz="21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0618" y="363110"/>
            <a:ext cx="5880259" cy="1205865"/>
            <a:chOff x="1494155" y="484145"/>
            <a:chExt cx="7840345" cy="1607820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xmlns="" id="{0667024D-077C-41FB-84FC-D91D5651A194}"/>
                </a:ext>
              </a:extLst>
            </p:cNvPr>
            <p:cNvSpPr/>
            <p:nvPr/>
          </p:nvSpPr>
          <p:spPr>
            <a:xfrm>
              <a:off x="1494155" y="484145"/>
              <a:ext cx="7840345" cy="1607820"/>
            </a:xfrm>
            <a:prstGeom prst="wedgeRoundRectCallout">
              <a:avLst>
                <a:gd name="adj1" fmla="val 62786"/>
                <a:gd name="adj2" fmla="val 8254"/>
                <a:gd name="adj3" fmla="val 1666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3"/>
              <a:r>
                <a:rPr lang="en-US" sz="2400" b="1" dirty="0" err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Câu</a:t>
              </a:r>
              <a:r>
                <a:rPr lang="en-US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1:</a:t>
              </a:r>
            </a:p>
            <a:p>
              <a:pPr defTabSz="685783"/>
              <a:r>
                <a:rPr lang="en-US" sz="24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51" y="531246"/>
              <a:ext cx="5414074" cy="1535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14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53" y="2109548"/>
            <a:ext cx="2200752" cy="220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648" y="1"/>
            <a:ext cx="2143125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xmlns="" id="{0667024D-077C-41FB-84FC-D91D5651A194}"/>
                  </a:ext>
                </a:extLst>
              </p:cNvPr>
              <p:cNvSpPr/>
              <p:nvPr/>
            </p:nvSpPr>
            <p:spPr>
              <a:xfrm>
                <a:off x="906012" y="1"/>
                <a:ext cx="6094864" cy="2109548"/>
              </a:xfrm>
              <a:prstGeom prst="wedgeRoundRectCallout">
                <a:avLst>
                  <a:gd name="adj1" fmla="val 62786"/>
                  <a:gd name="adj2" fmla="val 8254"/>
                  <a:gd name="adj3" fmla="val 16667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lstStyle/>
              <a:p>
                <a:pPr defTabSz="685783"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Câu 2: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Khẳng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nào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đây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đúng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pPr defTabSz="685783">
                  <a:defRPr/>
                </a:pPr>
                <a:r>
                  <a:rPr lang="en-US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vuông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85754" indent="-385754" defTabSz="685783">
                  <a:buFontTx/>
                  <a:buAutoNum type="alphaUcParenBoth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Bốn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góc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nhau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54" indent="-385754" defTabSz="685783">
                  <a:buFontTx/>
                  <a:buAutoNum type="alphaUcParenBoth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Bốn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góc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nhau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54" indent="-385754" defTabSz="685783">
                  <a:buFontTx/>
                  <a:buAutoNum type="alphaUcParenBoth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đường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chéo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nhau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5754" indent="-385754" defTabSz="685783">
                  <a:buFontTx/>
                  <a:buAutoNum type="alphaUcParenBoth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đường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chéo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song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song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nhau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67024D-077C-41FB-84FC-D91D5651A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2" y="1"/>
                <a:ext cx="6094864" cy="2109548"/>
              </a:xfrm>
              <a:prstGeom prst="wedgeRoundRectCallout">
                <a:avLst>
                  <a:gd name="adj1" fmla="val 62786"/>
                  <a:gd name="adj2" fmla="val 8254"/>
                  <a:gd name="adj3" fmla="val 16667"/>
                </a:avLst>
              </a:prstGeom>
              <a:blipFill rotWithShape="1">
                <a:blip r:embed="rId7"/>
                <a:stretch>
                  <a:fillRect l="-266" t="-6358" b="-109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654" y="1102130"/>
            <a:ext cx="1200530" cy="120586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1026915" y="4310301"/>
            <a:ext cx="619229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374" y="2109548"/>
            <a:ext cx="2200752" cy="220075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3082954" y="4310301"/>
            <a:ext cx="662522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595" y="2109548"/>
            <a:ext cx="2200752" cy="220075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5265101" y="4310301"/>
            <a:ext cx="639742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defRPr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816" y="2109548"/>
            <a:ext cx="2200752" cy="220075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7394419" y="4293048"/>
            <a:ext cx="629546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defRPr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</a:p>
        </p:txBody>
      </p:sp>
    </p:spTree>
    <p:extLst>
      <p:ext uri="{BB962C8B-B14F-4D97-AF65-F5344CB8AC3E}">
        <p14:creationId xmlns:p14="http://schemas.microsoft.com/office/powerpoint/2010/main" val="42489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53" y="2109548"/>
            <a:ext cx="2200752" cy="220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647" y="0"/>
            <a:ext cx="2143125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xmlns="" id="{0667024D-077C-41FB-84FC-D91D5651A194}"/>
                  </a:ext>
                </a:extLst>
              </p:cNvPr>
              <p:cNvSpPr/>
              <p:nvPr/>
            </p:nvSpPr>
            <p:spPr>
              <a:xfrm>
                <a:off x="1434517" y="383796"/>
                <a:ext cx="5702806" cy="1252058"/>
              </a:xfrm>
              <a:prstGeom prst="wedgeRoundRectCallout">
                <a:avLst>
                  <a:gd name="adj1" fmla="val 62786"/>
                  <a:gd name="adj2" fmla="val 8254"/>
                  <a:gd name="adj3" fmla="val 16667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>
                  <a:defRPr/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Câu 3: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chữ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nhật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dài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cạnh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40m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chu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nó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667024D-077C-41FB-84FC-D91D5651A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517" y="383796"/>
                <a:ext cx="5702806" cy="1252058"/>
              </a:xfrm>
              <a:prstGeom prst="wedgeRoundRectCallout">
                <a:avLst>
                  <a:gd name="adj1" fmla="val 62786"/>
                  <a:gd name="adj2" fmla="val 8254"/>
                  <a:gd name="adj3" fmla="val 16667"/>
                </a:avLst>
              </a:prstGeom>
              <a:blipFill rotWithShape="1">
                <a:blip r:embed="rId7"/>
                <a:stretch>
                  <a:fillRect l="-852" t="-1951" b="-9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654" y="1102130"/>
            <a:ext cx="1200530" cy="120586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774031" y="4310300"/>
            <a:ext cx="1481930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A. 100m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374" y="2109548"/>
            <a:ext cx="2200752" cy="220075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2812392" y="4310301"/>
            <a:ext cx="1585537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120m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595" y="2109548"/>
            <a:ext cx="2200752" cy="220075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5003840" y="4310301"/>
            <a:ext cx="1531022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60m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816" y="2109548"/>
            <a:ext cx="2200752" cy="220075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7137323" y="4293048"/>
            <a:ext cx="1506621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80m </a:t>
            </a:r>
          </a:p>
        </p:txBody>
      </p:sp>
    </p:spTree>
    <p:extLst>
      <p:ext uri="{BB962C8B-B14F-4D97-AF65-F5344CB8AC3E}">
        <p14:creationId xmlns:p14="http://schemas.microsoft.com/office/powerpoint/2010/main" val="22840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53" y="2109548"/>
            <a:ext cx="2200752" cy="220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648" y="1"/>
            <a:ext cx="2143125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xmlns="" id="{0667024D-077C-41FB-84FC-D91D5651A194}"/>
                  </a:ext>
                </a:extLst>
              </p:cNvPr>
              <p:cNvSpPr/>
              <p:nvPr/>
            </p:nvSpPr>
            <p:spPr>
              <a:xfrm>
                <a:off x="1089157" y="58805"/>
                <a:ext cx="6040532" cy="2143307"/>
              </a:xfrm>
              <a:prstGeom prst="wedgeRoundRectCallout">
                <a:avLst>
                  <a:gd name="adj1" fmla="val 62786"/>
                  <a:gd name="adj2" fmla="val 8254"/>
                  <a:gd name="adj3" fmla="val 16667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rtlCol="0" anchor="ctr"/>
              <a:lstStyle/>
              <a:p>
                <a:pPr defTabSz="685783">
                  <a:defRPr/>
                </a:pPr>
                <a:r>
                  <a:rPr lang="en-US" sz="2100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Câu</a:t>
                </a:r>
                <a:r>
                  <a:rPr lang="en-US" sz="21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4: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Khẳng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nào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đây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1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</a:t>
                </a:r>
                <a:r>
                  <a:rPr lang="en-US" sz="21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defTabSz="685783">
                  <a:defRPr/>
                </a:pPr>
                <a:r>
                  <a:rPr lang="en-US" sz="21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1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21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vuông</a:t>
                </a:r>
                <a:r>
                  <a:rPr lang="en-US" sz="21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21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defTabSz="685783"/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(a)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Bốn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cạnh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bằng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nhau</a:t>
                </a:r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defTabSz="685783"/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(b)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Bốn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góc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bằng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nhau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và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bằng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90</m:t>
                        </m:r>
                      </m:e>
                      <m:sup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𝑜</m:t>
                        </m:r>
                      </m:sup>
                    </m:sSup>
                  </m:oMath>
                </a14:m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defTabSz="685783"/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(c)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Hai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đường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chéo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bằng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nhau</a:t>
                </a:r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defTabSz="685783"/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(d)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Hai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đường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chéo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vuông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góc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với</a:t>
                </a:r>
                <a:r>
                  <a:rPr lang="en-US" sz="21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nhau</a:t>
                </a:r>
                <a:endParaRPr lang="en-US" sz="21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xmlns="" id="{0667024D-077C-41FB-84FC-D91D5651A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57" y="58805"/>
                <a:ext cx="6040532" cy="2143307"/>
              </a:xfrm>
              <a:prstGeom prst="wedgeRoundRectCallout">
                <a:avLst>
                  <a:gd name="adj1" fmla="val 62786"/>
                  <a:gd name="adj2" fmla="val 8254"/>
                  <a:gd name="adj3" fmla="val 16667"/>
                </a:avLst>
              </a:prstGeom>
              <a:blipFill rotWithShape="1">
                <a:blip r:embed="rId7"/>
                <a:stretch>
                  <a:fillRect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3" y="1202312"/>
            <a:ext cx="1200530" cy="120586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98ECE88-115D-4A1D-8452-F943FF1AC741}"/>
              </a:ext>
            </a:extLst>
          </p:cNvPr>
          <p:cNvSpPr/>
          <p:nvPr/>
        </p:nvSpPr>
        <p:spPr>
          <a:xfrm>
            <a:off x="856178" y="4293048"/>
            <a:ext cx="937843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A2065B4-32D5-4275-B2C9-8B5FF2ACC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374" y="2109548"/>
            <a:ext cx="2200752" cy="220075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88E5E567-B90E-4275-AC51-C8D58F3AA2A7}"/>
              </a:ext>
            </a:extLst>
          </p:cNvPr>
          <p:cNvSpPr/>
          <p:nvPr/>
        </p:nvSpPr>
        <p:spPr>
          <a:xfrm>
            <a:off x="2980399" y="4293048"/>
            <a:ext cx="937843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9116D89-5671-4377-A980-517B605BECA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595" y="2109548"/>
            <a:ext cx="2200752" cy="220075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4E263D4-FF99-4115-A750-399C550760EE}"/>
              </a:ext>
            </a:extLst>
          </p:cNvPr>
          <p:cNvSpPr/>
          <p:nvPr/>
        </p:nvSpPr>
        <p:spPr>
          <a:xfrm>
            <a:off x="5104621" y="4293048"/>
            <a:ext cx="937843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D199BEE-8167-419B-B668-203E8A2CC0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816" y="2109548"/>
            <a:ext cx="2200752" cy="220075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00BEFBB1-525B-415D-8E45-ADCB8FD217EA}"/>
              </a:ext>
            </a:extLst>
          </p:cNvPr>
          <p:cNvSpPr/>
          <p:nvPr/>
        </p:nvSpPr>
        <p:spPr>
          <a:xfrm>
            <a:off x="7228842" y="4310301"/>
            <a:ext cx="937843" cy="631372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r>
              <a:rPr lang="en-US" sz="2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</a:p>
        </p:txBody>
      </p:sp>
    </p:spTree>
    <p:extLst>
      <p:ext uri="{BB962C8B-B14F-4D97-AF65-F5344CB8AC3E}">
        <p14:creationId xmlns:p14="http://schemas.microsoft.com/office/powerpoint/2010/main" val="20956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5;p1" descr="图片包含 地图, 文字&#10;&#10;描述已自动生成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" y="-19050"/>
            <a:ext cx="9143984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752600" y="590550"/>
            <a:ext cx="49059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nhà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66800" y="1504950"/>
            <a:ext cx="655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4.23, 4.24, 4.25trong SGK</a:t>
            </a: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Luyện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chung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778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sosceles Triangle 48"/>
          <p:cNvSpPr/>
          <p:nvPr/>
        </p:nvSpPr>
        <p:spPr>
          <a:xfrm>
            <a:off x="2797394" y="3744520"/>
            <a:ext cx="2925489" cy="138782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217530" y="146370"/>
            <a:ext cx="29479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8" name="Isosceles Triangle 47"/>
          <p:cNvSpPr/>
          <p:nvPr/>
        </p:nvSpPr>
        <p:spPr>
          <a:xfrm>
            <a:off x="2026" y="3239814"/>
            <a:ext cx="4012911" cy="190368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hlinkClick r:id="rId2" action="ppaction://hlinksldjump"/>
          </p:cNvPr>
          <p:cNvSpPr/>
          <p:nvPr/>
        </p:nvSpPr>
        <p:spPr>
          <a:xfrm>
            <a:off x="2135092" y="466933"/>
            <a:ext cx="459668" cy="459668"/>
          </a:xfrm>
          <a:prstGeom prst="star5">
            <a:avLst>
              <a:gd name="adj" fmla="val 32376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98299" y="1098043"/>
            <a:ext cx="29479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3" name="5-Point Star 52">
            <a:hlinkClick r:id="rId3" action="ppaction://hlinksldjump"/>
          </p:cNvPr>
          <p:cNvSpPr/>
          <p:nvPr/>
        </p:nvSpPr>
        <p:spPr>
          <a:xfrm>
            <a:off x="3950903" y="1468129"/>
            <a:ext cx="644356" cy="644356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798089" y="533728"/>
            <a:ext cx="29479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5" name="5-Point Star 54">
            <a:hlinkClick r:id="rId4" action="ppaction://hlinksldjump"/>
          </p:cNvPr>
          <p:cNvSpPr/>
          <p:nvPr/>
        </p:nvSpPr>
        <p:spPr>
          <a:xfrm>
            <a:off x="6623307" y="936836"/>
            <a:ext cx="644356" cy="644356"/>
          </a:xfrm>
          <a:prstGeom prst="star5">
            <a:avLst>
              <a:gd name="adj" fmla="val 24077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hlinkClick r:id="rId5" action="ppaction://hlinksldjump"/>
          </p:cNvPr>
          <p:cNvSpPr/>
          <p:nvPr/>
        </p:nvSpPr>
        <p:spPr>
          <a:xfrm>
            <a:off x="7420060" y="2248104"/>
            <a:ext cx="398531" cy="410268"/>
          </a:xfrm>
          <a:prstGeom prst="star5">
            <a:avLst>
              <a:gd name="adj" fmla="val 2241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699318" y="2092147"/>
            <a:ext cx="29479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59" name="5-Point Star 58">
            <a:hlinkClick r:id="rId6" action="ppaction://hlinksldjump"/>
          </p:cNvPr>
          <p:cNvSpPr/>
          <p:nvPr/>
        </p:nvSpPr>
        <p:spPr>
          <a:xfrm>
            <a:off x="5615605" y="2536459"/>
            <a:ext cx="469574" cy="469574"/>
          </a:xfrm>
          <a:prstGeom prst="star5">
            <a:avLst>
              <a:gd name="adj" fmla="val 2820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hlinkClick r:id="rId7" action="ppaction://hlinksldjump"/>
          </p:cNvPr>
          <p:cNvSpPr/>
          <p:nvPr/>
        </p:nvSpPr>
        <p:spPr>
          <a:xfrm>
            <a:off x="8307875" y="372411"/>
            <a:ext cx="477718" cy="390279"/>
          </a:xfrm>
          <a:prstGeom prst="star5">
            <a:avLst>
              <a:gd name="adj" fmla="val 14119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33358" y="1248838"/>
            <a:ext cx="294792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63" name="5-Point Star 62">
            <a:hlinkClick r:id="rId5" action="ppaction://hlinksldjump"/>
          </p:cNvPr>
          <p:cNvSpPr/>
          <p:nvPr/>
        </p:nvSpPr>
        <p:spPr>
          <a:xfrm>
            <a:off x="817927" y="1639393"/>
            <a:ext cx="525655" cy="45275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hlinkClick r:id="rId8" action="ppaction://hlinksldjump"/>
          </p:cNvPr>
          <p:cNvSpPr/>
          <p:nvPr/>
        </p:nvSpPr>
        <p:spPr>
          <a:xfrm>
            <a:off x="3411669" y="2659861"/>
            <a:ext cx="391838" cy="391838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hlinkClick r:id="rId8" action="ppaction://hlinksldjump"/>
          </p:cNvPr>
          <p:cNvSpPr/>
          <p:nvPr/>
        </p:nvSpPr>
        <p:spPr>
          <a:xfrm>
            <a:off x="5309267" y="295455"/>
            <a:ext cx="351909" cy="342958"/>
          </a:xfrm>
          <a:prstGeom prst="star5">
            <a:avLst>
              <a:gd name="adj" fmla="val 29318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9" name="5-Point Star 68">
            <a:hlinkClick r:id="rId9" action="ppaction://hlinksldjump"/>
          </p:cNvPr>
          <p:cNvSpPr/>
          <p:nvPr/>
        </p:nvSpPr>
        <p:spPr>
          <a:xfrm>
            <a:off x="1686346" y="2264948"/>
            <a:ext cx="377625" cy="271511"/>
          </a:xfrm>
          <a:prstGeom prst="star5">
            <a:avLst>
              <a:gd name="adj" fmla="val 29057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0" name="Pentagon 69">
            <a:hlinkClick r:id="rId10" action="ppaction://hlinksldjump"/>
          </p:cNvPr>
          <p:cNvSpPr/>
          <p:nvPr/>
        </p:nvSpPr>
        <p:spPr>
          <a:xfrm flipH="1">
            <a:off x="7619326" y="4578848"/>
            <a:ext cx="1405619" cy="489753"/>
          </a:xfrm>
          <a:prstGeom prst="homePlat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pipi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1836" y="3636020"/>
            <a:ext cx="4306179" cy="108491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LUCKY STAR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105" y="2311437"/>
            <a:ext cx="112481" cy="9950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847" y="1002018"/>
            <a:ext cx="185738" cy="16430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875" y="1399636"/>
            <a:ext cx="154856" cy="13698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361" y="1416885"/>
            <a:ext cx="130709" cy="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  <p:bldLst>
      <p:bldP spid="29" grpId="0"/>
      <p:bldP spid="51" grpId="0" animBg="1"/>
      <p:bldP spid="51" grpId="1" animBg="1"/>
      <p:bldP spid="52" grpId="0"/>
      <p:bldP spid="53" grpId="0" animBg="1"/>
      <p:bldP spid="53" grpId="1" animBg="1"/>
      <p:bldP spid="54" grpId="0"/>
      <p:bldP spid="55" grpId="0" animBg="1"/>
      <p:bldP spid="55" grpId="1" animBg="1"/>
      <p:bldP spid="57" grpId="0" animBg="1"/>
      <p:bldP spid="57" grpId="1" animBg="1"/>
      <p:bldP spid="58" grpId="0"/>
      <p:bldP spid="59" grpId="0" animBg="1"/>
      <p:bldP spid="59" grpId="1" animBg="1"/>
      <p:bldP spid="61" grpId="0" animBg="1"/>
      <p:bldP spid="61" grpId="1" animBg="1"/>
      <p:bldP spid="62" grpId="0"/>
      <p:bldP spid="63" grpId="0" animBg="1"/>
      <p:bldP spid="63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2" y="3899815"/>
            <a:ext cx="990025" cy="9900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37474"/>
            <a:ext cx="5715000" cy="4286250"/>
          </a:xfrm>
          <a:prstGeom prst="rect">
            <a:avLst/>
          </a:prstGeom>
        </p:spPr>
      </p:pic>
      <p:sp>
        <p:nvSpPr>
          <p:cNvPr id="9" name="Pentagon 8">
            <a:hlinkClick r:id="rId5" action="ppaction://hlinksldjump"/>
          </p:cNvPr>
          <p:cNvSpPr/>
          <p:nvPr/>
        </p:nvSpPr>
        <p:spPr>
          <a:xfrm flipH="1">
            <a:off x="7619326" y="4578848"/>
            <a:ext cx="1405619" cy="489753"/>
          </a:xfrm>
          <a:prstGeom prst="homePlat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GO HOME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1056067" y="525823"/>
            <a:ext cx="7031864" cy="1406363"/>
          </a:xfrm>
          <a:prstGeom prst="snip2DiagRect">
            <a:avLst>
              <a:gd name="adj1" fmla="val 0"/>
              <a:gd name="adj2" fmla="val 24222"/>
            </a:avLst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1: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cạnh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bốn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góc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6751" y="3659333"/>
            <a:ext cx="4009703" cy="925347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vuông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0038" y="2260127"/>
            <a:ext cx="5383925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vi-VN" sz="3600" dirty="0">
                <a:latin typeface="+mj-lt"/>
              </a:rPr>
              <a:t>Bạn </a:t>
            </a:r>
            <a:r>
              <a:rPr lang="vi-VN" sz="3600" dirty="0">
                <a:latin typeface="+mj-lt"/>
              </a:rPr>
              <a:t>được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vi-V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3600" dirty="0">
                <a:latin typeface="+mj-lt"/>
              </a:rPr>
              <a:t>viên kẹo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5" grpId="1" animBg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2" y="3899815"/>
            <a:ext cx="990025" cy="9900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</p:spPr>
      </p:pic>
      <p:sp>
        <p:nvSpPr>
          <p:cNvPr id="9" name="Pentagon 8">
            <a:hlinkClick r:id="rId5" action="ppaction://hlinksldjump"/>
          </p:cNvPr>
          <p:cNvSpPr/>
          <p:nvPr/>
        </p:nvSpPr>
        <p:spPr>
          <a:xfrm flipH="1">
            <a:off x="7619326" y="4578848"/>
            <a:ext cx="1405619" cy="489753"/>
          </a:xfrm>
          <a:prstGeom prst="homePlat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GO HOME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1120165" y="846703"/>
            <a:ext cx="7031864" cy="1406363"/>
          </a:xfrm>
          <a:prstGeom prst="snip2DiagRect">
            <a:avLst>
              <a:gd name="adj1" fmla="val 0"/>
              <a:gd name="adj2" fmla="val 24222"/>
            </a:avLst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cạnh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đố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song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4500" y="3058514"/>
            <a:ext cx="5966460" cy="1079807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thoi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vuông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2840" y="2260127"/>
            <a:ext cx="4958328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33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3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33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3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kẹo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5" grpId="1" animBg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2" y="3899815"/>
            <a:ext cx="990025" cy="9900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</p:spPr>
      </p:pic>
      <p:sp>
        <p:nvSpPr>
          <p:cNvPr id="9" name="Pentagon 8">
            <a:hlinkClick r:id="rId5" action="ppaction://hlinksldjump"/>
          </p:cNvPr>
          <p:cNvSpPr/>
          <p:nvPr/>
        </p:nvSpPr>
        <p:spPr>
          <a:xfrm flipH="1">
            <a:off x="7619326" y="4578848"/>
            <a:ext cx="1405619" cy="489753"/>
          </a:xfrm>
          <a:prstGeom prst="homePlat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GO HOME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1120164" y="720868"/>
            <a:ext cx="7031864" cy="1406363"/>
          </a:xfrm>
          <a:prstGeom prst="snip2DiagRect">
            <a:avLst>
              <a:gd name="adj1" fmla="val 0"/>
              <a:gd name="adj2" fmla="val 24222"/>
            </a:avLst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gì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38440" y="3315020"/>
                <a:ext cx="5966460" cy="1079807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 defTabSz="685800">
                  <a:defRPr/>
                </a:pPr>
                <a:r>
                  <a:rPr lang="en-US" sz="27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7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7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7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7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(a + b)h</a:t>
                </a:r>
                <a:endParaRPr lang="en-US" sz="27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53" y="4420026"/>
                <a:ext cx="7955280" cy="14397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312852" y="2260126"/>
            <a:ext cx="4518305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kẹo</a:t>
            </a:r>
            <a:endParaRPr lang="en-US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47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5" grpId="1" animBg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37398"/>
            <a:ext cx="6096000" cy="257952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hãy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6849530" y="1403350"/>
            <a:ext cx="1007535" cy="670983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Hexagon 5"/>
          <p:cNvSpPr/>
          <p:nvPr/>
        </p:nvSpPr>
        <p:spPr>
          <a:xfrm>
            <a:off x="7027332" y="2386542"/>
            <a:ext cx="973667" cy="871008"/>
          </a:xfrm>
          <a:prstGeom prst="hexag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2960" y="1403350"/>
            <a:ext cx="673708" cy="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2120" y="2297112"/>
            <a:ext cx="1153919" cy="488951"/>
          </a:xfrm>
          <a:prstGeom prst="rect">
            <a:avLst/>
          </a:prstGeom>
          <a:solidFill>
            <a:srgbClr val="7030A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arallelogram 8"/>
          <p:cNvSpPr/>
          <p:nvPr/>
        </p:nvSpPr>
        <p:spPr>
          <a:xfrm>
            <a:off x="1377025" y="3904721"/>
            <a:ext cx="1213773" cy="540808"/>
          </a:xfrm>
          <a:prstGeom prst="parallelogram">
            <a:avLst>
              <a:gd name="adj" fmla="val 60556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587182" y="2952750"/>
            <a:ext cx="793457" cy="80592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apezoid 10"/>
          <p:cNvSpPr/>
          <p:nvPr/>
        </p:nvSpPr>
        <p:spPr>
          <a:xfrm>
            <a:off x="7027332" y="3620558"/>
            <a:ext cx="1126068" cy="627591"/>
          </a:xfrm>
          <a:prstGeom prst="trapezoid">
            <a:avLst>
              <a:gd name="adj" fmla="val 371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0400" y="895350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giác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91934" y="1504950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vuông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0400" y="2074333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lục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giác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đều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00400" y="2593446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nhật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83467" y="3163358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thoi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91933" y="3717925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00400" y="4324350"/>
            <a:ext cx="22098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hành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Straight Arrow Connector 23"/>
          <p:cNvCxnSpPr>
            <a:endCxn id="13" idx="1"/>
          </p:cNvCxnSpPr>
          <p:nvPr/>
        </p:nvCxnSpPr>
        <p:spPr>
          <a:xfrm>
            <a:off x="2246668" y="1682750"/>
            <a:ext cx="945266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06039" y="2529416"/>
            <a:ext cx="777428" cy="256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389859" y="3355710"/>
            <a:ext cx="793608" cy="2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2414504" y="4246032"/>
            <a:ext cx="785896" cy="306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1"/>
          </p:cNvCxnSpPr>
          <p:nvPr/>
        </p:nvCxnSpPr>
        <p:spPr>
          <a:xfrm flipH="1" flipV="1">
            <a:off x="5410200" y="1123950"/>
            <a:ext cx="1691214" cy="6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393267" y="2272241"/>
            <a:ext cx="1634065" cy="513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5426074" y="3905250"/>
            <a:ext cx="1601258" cy="41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itle 1"/>
          <p:cNvSpPr txBox="1">
            <a:spLocks/>
          </p:cNvSpPr>
          <p:nvPr/>
        </p:nvSpPr>
        <p:spPr>
          <a:xfrm>
            <a:off x="4909606" y="103998"/>
            <a:ext cx="2895600" cy="3341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cũ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3350" y="514350"/>
            <a:ext cx="9334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45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2" y="3899815"/>
            <a:ext cx="990025" cy="9900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</p:spPr>
      </p:pic>
      <p:sp>
        <p:nvSpPr>
          <p:cNvPr id="9" name="Pentagon 8">
            <a:hlinkClick r:id="rId5" action="ppaction://hlinksldjump"/>
          </p:cNvPr>
          <p:cNvSpPr/>
          <p:nvPr/>
        </p:nvSpPr>
        <p:spPr>
          <a:xfrm flipH="1">
            <a:off x="7619326" y="4578848"/>
            <a:ext cx="1405619" cy="489753"/>
          </a:xfrm>
          <a:prstGeom prst="homePlat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GO HOME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1120165" y="846703"/>
            <a:ext cx="7031864" cy="1406363"/>
          </a:xfrm>
          <a:prstGeom prst="snip2DiagRect">
            <a:avLst>
              <a:gd name="adj1" fmla="val 0"/>
              <a:gd name="adj2" fmla="val 24222"/>
            </a:avLst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4: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Tam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giác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mấy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chéo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nhau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52867" y="2876053"/>
            <a:ext cx="5966460" cy="1079807"/>
          </a:xfrm>
          <a:prstGeom prst="rect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>
              <a:defRPr/>
            </a:pPr>
            <a:r>
              <a:rPr lang="en-US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Tam </a:t>
            </a:r>
            <a:r>
              <a:rPr lang="en-US" sz="27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giác</a:t>
            </a:r>
            <a:r>
              <a:rPr lang="en-US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chéo</a:t>
            </a:r>
            <a:endParaRPr lang="en-US" sz="27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69217" y="2260126"/>
            <a:ext cx="5405566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lvl="0" algn="ctr">
              <a:defRPr/>
            </a:pP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tràng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pháo</a:t>
            </a:r>
            <a:r>
              <a:rPr 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endParaRPr lang="en-US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5" grpId="1" animBg="1"/>
      <p:bldP spid="15" grpId="0"/>
      <p:bldP spid="1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2" y="3899815"/>
            <a:ext cx="990025" cy="9900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</p:spPr>
      </p:pic>
      <p:sp>
        <p:nvSpPr>
          <p:cNvPr id="9" name="Pentagon 8">
            <a:hlinkClick r:id="rId5" action="ppaction://hlinksldjump"/>
          </p:cNvPr>
          <p:cNvSpPr/>
          <p:nvPr/>
        </p:nvSpPr>
        <p:spPr>
          <a:xfrm flipH="1">
            <a:off x="7619326" y="4578848"/>
            <a:ext cx="1405619" cy="489753"/>
          </a:xfrm>
          <a:prstGeom prst="homePlat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GO HOME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1254896" y="578841"/>
            <a:ext cx="6634209" cy="1297490"/>
          </a:xfrm>
          <a:prstGeom prst="snip2DiagRect">
            <a:avLst>
              <a:gd name="adj1" fmla="val 0"/>
              <a:gd name="adj2" fmla="val 24222"/>
            </a:avLst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5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vuông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vi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20cm.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vuông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nhiêu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88771" y="3315020"/>
                <a:ext cx="5966460" cy="1079807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lvl="0" algn="ctr"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Cạnh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hình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vuông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là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: 20 : 4 = 5 (cm)</a:t>
                </a:r>
              </a:p>
              <a:p>
                <a:pPr lvl="0" algn="ctr">
                  <a:defRPr/>
                </a:pP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Diện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tích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hình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vuông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là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: 5.5 = 25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7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61" y="4420026"/>
                <a:ext cx="7955280" cy="14397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874627" y="2260127"/>
            <a:ext cx="5394747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lvl="0" algn="ctr">
              <a:defRPr/>
            </a:pPr>
            <a:r>
              <a:rPr lang="en-US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thưởng</a:t>
            </a:r>
            <a:r>
              <a:rPr lang="en-US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kẹo</a:t>
            </a:r>
            <a:endParaRPr lang="en-US" sz="41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91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5" grpId="1" animBg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图片包含 文字&#10;&#10;描述已自动生成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72870">
            <a:off x="470269" y="3675714"/>
            <a:ext cx="1194947" cy="119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2874" y="795673"/>
            <a:ext cx="365522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066100" y="4371431"/>
            <a:ext cx="626355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5" tIns="68565" rIns="68565" bIns="68565" anchor="t" anchorCtr="0">
            <a:spAutoFit/>
          </a:bodyPr>
          <a:lstStyle/>
          <a:p>
            <a:pPr defTabSz="914355"/>
            <a:endParaRPr>
              <a:solidFill>
                <a:prstClr val="black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14800" y="2114550"/>
            <a:ext cx="28575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 defTabSz="914355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7675" y="1305905"/>
            <a:ext cx="4468973" cy="108491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 defTabSz="914355"/>
            <a:r>
              <a:rPr lang="en-US" sz="33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Tiết</a:t>
            </a:r>
            <a:r>
              <a:rPr lang="en-US" sz="33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3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53: </a:t>
            </a:r>
          </a:p>
          <a:p>
            <a:pPr algn="ctr" defTabSz="914355"/>
            <a:r>
              <a:rPr lang="en-US" sz="33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LUYỆN </a:t>
            </a:r>
            <a:r>
              <a:rPr lang="en-US" sz="33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TẬP </a:t>
            </a:r>
            <a:r>
              <a:rPr lang="en-US" sz="33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CHUNG (</a:t>
            </a:r>
            <a:r>
              <a:rPr lang="en-US" sz="33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tt</a:t>
            </a:r>
            <a:r>
              <a:rPr lang="en-US" sz="33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3300" b="1" dirty="0">
              <a:solidFill>
                <a:prstClr val="black">
                  <a:lumMod val="65000"/>
                  <a:lumOff val="35000"/>
                </a:prst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1689" y="-41332"/>
            <a:ext cx="2650927" cy="53091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355"/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HÌNH HỌC 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53" y="165298"/>
            <a:ext cx="3833222" cy="281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402" y="3637231"/>
            <a:ext cx="3870414" cy="10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814" y="522182"/>
            <a:ext cx="6678609" cy="123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8704" y="970207"/>
            <a:ext cx="2478401" cy="167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507" y="2248863"/>
                <a:ext cx="7367632" cy="2054405"/>
              </a:xfrm>
              <a:prstGeom prst="rect">
                <a:avLst/>
              </a:prstGeom>
              <a:noFill/>
            </p:spPr>
            <p:txBody>
              <a:bodyPr wrap="square" lIns="68577" tIns="34289" rIns="68577" bIns="34289" rtlCol="0">
                <a:spAutoFit/>
              </a:bodyPr>
              <a:lstStyle/>
              <a:p>
                <a:pPr defTabSz="914355"/>
                <a:r>
                  <a:rPr lang="en-US" sz="2400" b="1" u="sng" dirty="0">
                    <a:solidFill>
                      <a:srgbClr val="FF0000"/>
                    </a:solidFill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Giải</a:t>
                </a:r>
              </a:p>
              <a:p>
                <a:pPr marL="342900" indent="-342900" defTabSz="914355">
                  <a:buAutoNum type="alphaLcParenR"/>
                </a:pP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Diện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tích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hình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thoi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MPNQ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là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 8.6 = 48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1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342900" indent="-342900" defTabSz="914355">
                  <a:buAutoNum type="alphaLcParenR"/>
                </a:pP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Chu vi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hình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thoi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MPNQ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là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 4 . 5 = 20 (cm)</a:t>
                </a:r>
              </a:p>
              <a:p>
                <a:pPr defTabSz="914355"/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       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Đáp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 a) 48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1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defTabSz="914355"/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                      b) 20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(cm)</a:t>
                </a:r>
              </a:p>
              <a:p>
                <a:pPr defTabSz="914355"/>
                <a:endParaRPr lang="en-US" sz="21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09" y="2998483"/>
                <a:ext cx="9823509" cy="2739207"/>
              </a:xfrm>
              <a:prstGeom prst="rect">
                <a:avLst/>
              </a:prstGeom>
              <a:blipFill rotWithShape="1">
                <a:blip r:embed="rId4"/>
                <a:stretch>
                  <a:fillRect l="-1614" t="-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838351" y="65628"/>
            <a:ext cx="3324143" cy="39241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355"/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Hoạt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động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cá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nhân</a:t>
            </a:r>
            <a:endParaRPr lang="en-US" sz="2100" b="1" dirty="0">
              <a:solidFill>
                <a:srgbClr val="FF0000"/>
              </a:solidFill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8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9507" y="2248863"/>
                <a:ext cx="7367632" cy="2377571"/>
              </a:xfrm>
              <a:prstGeom prst="rect">
                <a:avLst/>
              </a:prstGeom>
              <a:noFill/>
            </p:spPr>
            <p:txBody>
              <a:bodyPr wrap="square" lIns="68577" tIns="34289" rIns="68577" bIns="34289" rtlCol="0">
                <a:spAutoFit/>
              </a:bodyPr>
              <a:lstStyle/>
              <a:p>
                <a:pPr defTabSz="914355"/>
                <a:r>
                  <a:rPr lang="en-US" sz="2400" b="1" u="sng" dirty="0">
                    <a:solidFill>
                      <a:srgbClr val="FF0000"/>
                    </a:solidFill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Giải</a:t>
                </a:r>
              </a:p>
              <a:p>
                <a:pPr defTabSz="914355"/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Diện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tích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của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mảnh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vườn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hình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vuông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ban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đầu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là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 </a:t>
                </a:r>
              </a:p>
              <a:p>
                <a:pPr defTabSz="914355"/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  20 x 20 = 400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1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defTabSz="914355"/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Phần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đất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còn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lại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là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hình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vuông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có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kích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thước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là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</a:t>
                </a:r>
              </a:p>
              <a:p>
                <a:pPr defTabSz="914355"/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 20 – 4 = 16(m)</a:t>
                </a:r>
              </a:p>
              <a:p>
                <a:pPr defTabSz="914355"/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Diện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tích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trồng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trọt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của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khu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vườn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là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 16 x 16 = 256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1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defTabSz="914355"/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                               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Đáp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en-US" sz="2100" dirty="0" err="1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: 256 </a:t>
                </a:r>
                <a:r>
                  <a:rPr lang="en-US" sz="2100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100" i="1">
                            <a:latin typeface="Cambria Math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1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09" y="2998483"/>
                <a:ext cx="9823509" cy="3170095"/>
              </a:xfrm>
              <a:prstGeom prst="rect">
                <a:avLst/>
              </a:prstGeom>
              <a:blipFill rotWithShape="1">
                <a:blip r:embed="rId2"/>
                <a:stretch>
                  <a:fillRect l="-1614" t="-2692" b="-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838351" y="65628"/>
            <a:ext cx="3324143" cy="39241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914355"/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Hoạt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động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nhóm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2 HS</a:t>
            </a:r>
            <a:endParaRPr lang="en-US" sz="2100" b="1" dirty="0">
              <a:solidFill>
                <a:srgbClr val="FF0000"/>
              </a:solidFill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507" y="583592"/>
            <a:ext cx="7861923" cy="89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052" y="1213684"/>
            <a:ext cx="1967087" cy="185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28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Callout 5"/>
          <p:cNvSpPr/>
          <p:nvPr/>
        </p:nvSpPr>
        <p:spPr>
          <a:xfrm>
            <a:off x="666750" y="762000"/>
            <a:ext cx="2809875" cy="1381125"/>
          </a:xfrm>
          <a:prstGeom prst="rightArrowCallout">
            <a:avLst/>
          </a:prstGeom>
          <a:solidFill>
            <a:srgbClr val="FFFF99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7148" tIns="28574" rIns="57148" bIns="28574" rtlCol="0" anchor="ctr"/>
          <a:lstStyle/>
          <a:p>
            <a:pPr algn="ctr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động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nhóm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(8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phút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1250" y="1238250"/>
            <a:ext cx="904875" cy="369329"/>
          </a:xfrm>
          <a:prstGeom prst="rect">
            <a:avLst/>
          </a:prstGeom>
          <a:noFill/>
        </p:spPr>
        <p:txBody>
          <a:bodyPr wrap="square" lIns="57148" tIns="28574" rIns="57148" bIns="28574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lệ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62375" y="809625"/>
            <a:ext cx="4953000" cy="85725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7148" tIns="28574" rIns="57148" bIns="28574" rtlCol="0" anchor="ctr"/>
          <a:lstStyle/>
          <a:p>
            <a:pPr>
              <a:buFontTx/>
              <a:buChar char="-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suy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phút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phiếu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tập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667000" y="2571750"/>
            <a:ext cx="4286250" cy="2143125"/>
            <a:chOff x="4267200" y="4343400"/>
            <a:chExt cx="6858000" cy="3429000"/>
          </a:xfrm>
        </p:grpSpPr>
        <p:sp>
          <p:nvSpPr>
            <p:cNvPr id="9" name="Rectangle 8"/>
            <p:cNvSpPr/>
            <p:nvPr/>
          </p:nvSpPr>
          <p:spPr>
            <a:xfrm>
              <a:off x="4267200" y="4343400"/>
              <a:ext cx="6858000" cy="3429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2200" y="5334000"/>
              <a:ext cx="2971800" cy="1371600"/>
            </a:xfrm>
            <a:prstGeom prst="rect">
              <a:avLst/>
            </a:prstGeom>
            <a:solidFill>
              <a:srgbClr val="FF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Bài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của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nhóm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267200" y="4343400"/>
              <a:ext cx="190500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343400" y="6705600"/>
              <a:ext cx="182880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144000" y="4343400"/>
              <a:ext cx="1905000" cy="990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9144000" y="6705600"/>
              <a:ext cx="1981200" cy="1066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705600" y="4572000"/>
              <a:ext cx="1828800" cy="640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nhân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5400000">
              <a:off x="4191000" y="5699712"/>
              <a:ext cx="1828800" cy="640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nhân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05600" y="6934200"/>
              <a:ext cx="1828800" cy="640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nhân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9512589" y="5623514"/>
              <a:ext cx="1828800" cy="640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Cá</a:t>
              </a:r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  <a:cs typeface="Times New Roman" pitchFamily="18" charset="0"/>
                </a:rPr>
                <a:t>nhân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762375" y="1666875"/>
            <a:ext cx="4953000" cy="61912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7148" tIns="28574" rIns="57148" bIns="28574" rtlCol="0" anchor="ctr"/>
          <a:lstStyle/>
          <a:p>
            <a:pPr>
              <a:buFontTx/>
              <a:buChar char="-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phút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54796" y="15294"/>
            <a:ext cx="3324143" cy="39241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 defTabSz="914355"/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Hoạt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động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nhóm</a:t>
            </a:r>
            <a:endParaRPr lang="en-US" sz="2100" b="1" dirty="0">
              <a:solidFill>
                <a:srgbClr val="FF0000"/>
              </a:solidFill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ocuments\Zalo Received Files\kisspng-clip-art-student-vector-graphics-portable-network-cc-eagles-blog-eagles-honor-roll-q1-2-18-2-19-5d19d080da4425.030207361561972864894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9778" y="3427269"/>
            <a:ext cx="2740579" cy="14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398" y="620651"/>
            <a:ext cx="7750545" cy="95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4388" y="1592702"/>
            <a:ext cx="2895721" cy="193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1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134457" y="1226083"/>
            <a:ext cx="6735866" cy="511415"/>
          </a:xfrm>
        </p:spPr>
        <p:txBody>
          <a:bodyPr/>
          <a:lstStyle/>
          <a:p>
            <a:pPr marL="68579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14455" y="1043099"/>
            <a:ext cx="7051560" cy="3619083"/>
            <a:chOff x="1352606" y="1390798"/>
            <a:chExt cx="9009777" cy="3506599"/>
          </a:xfrm>
        </p:grpSpPr>
        <p:grpSp>
          <p:nvGrpSpPr>
            <p:cNvPr id="14" name="Group 13"/>
            <p:cNvGrpSpPr/>
            <p:nvPr/>
          </p:nvGrpSpPr>
          <p:grpSpPr>
            <a:xfrm>
              <a:off x="1352606" y="1390798"/>
              <a:ext cx="9009777" cy="3506599"/>
              <a:chOff x="1400961" y="2332139"/>
              <a:chExt cx="9009777" cy="3506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2149562" y="3221373"/>
                    <a:ext cx="7415868" cy="1820411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Chiều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rộng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của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mảnh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vườn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hình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chữ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nhật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là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: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.25=15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</m:t>
                            </m:r>
                          </m:e>
                        </m:d>
                      </m:oMath>
                    </a14:m>
                    <a:endParaRPr lang="en-US" dirty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Phần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đất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dùng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để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trồng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cây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gồm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bốn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hình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chữ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nhật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bằng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nhau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có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chiều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dài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là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: (25 -1): 2 = 12 (m)</a:t>
                    </a:r>
                  </a:p>
                  <a:p>
                    <a:pPr algn="ctr"/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Chiều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rộng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là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: (15 – 1) : 2 = 7 (m)</a:t>
                    </a:r>
                  </a:p>
                  <a:p>
                    <a:pPr algn="ctr"/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Diện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tích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đất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dùng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để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trồng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cây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là</a:t>
                    </a:r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: (12 x 7) x 4 = 336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r>
                      <a:rPr lang="en-US" dirty="0" smtClean="0"/>
                      <a:t>                   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9562" y="3221373"/>
                    <a:ext cx="7415868" cy="1820411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l="-550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/>
              <p:cNvCxnSpPr/>
              <p:nvPr/>
            </p:nvCxnSpPr>
            <p:spPr>
              <a:xfrm>
                <a:off x="1400961" y="2332139"/>
                <a:ext cx="748601" cy="88923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1400961" y="5041784"/>
                <a:ext cx="748601" cy="7969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9565430" y="2332139"/>
                <a:ext cx="845308" cy="88643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9565430" y="5041784"/>
                <a:ext cx="845308" cy="7969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1352606" y="1390798"/>
              <a:ext cx="9009777" cy="350659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14"/>
          <p:cNvSpPr txBox="1">
            <a:spLocks/>
          </p:cNvSpPr>
          <p:nvPr/>
        </p:nvSpPr>
        <p:spPr>
          <a:xfrm>
            <a:off x="1243929" y="3957464"/>
            <a:ext cx="6735866" cy="511415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10000"/>
          </a:bodyPr>
          <a:lstStyle>
            <a:lvl1pPr marL="457189" indent="-365751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170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99579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7796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23821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92039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60256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28473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Content Placeholder 14"/>
          <p:cNvSpPr txBox="1">
            <a:spLocks/>
          </p:cNvSpPr>
          <p:nvPr/>
        </p:nvSpPr>
        <p:spPr>
          <a:xfrm rot="5400000">
            <a:off x="406357" y="2555896"/>
            <a:ext cx="1802092" cy="453741"/>
          </a:xfrm>
          <a:prstGeom prst="rect">
            <a:avLst/>
          </a:prstGeom>
        </p:spPr>
        <p:txBody>
          <a:bodyPr vert="horz" lIns="91438" tIns="45719" rIns="91438" bIns="45719" rtlCol="0">
            <a:normAutofit fontScale="85000" lnSpcReduction="20000"/>
          </a:bodyPr>
          <a:lstStyle>
            <a:lvl1pPr marL="457189" indent="-365751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170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99579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7796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23821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92039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60256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28473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ontent Placeholder 14"/>
          <p:cNvSpPr txBox="1">
            <a:spLocks/>
          </p:cNvSpPr>
          <p:nvPr/>
        </p:nvSpPr>
        <p:spPr>
          <a:xfrm rot="16200000">
            <a:off x="7014293" y="2644552"/>
            <a:ext cx="1441857" cy="511415"/>
          </a:xfrm>
          <a:prstGeom prst="rect">
            <a:avLst/>
          </a:prstGeom>
        </p:spPr>
        <p:txBody>
          <a:bodyPr vert="horz" lIns="91438" tIns="45719" rIns="91438" bIns="45719" rtlCol="0">
            <a:normAutofit fontScale="85000" lnSpcReduction="10000"/>
          </a:bodyPr>
          <a:lstStyle>
            <a:lvl1pPr marL="457189" indent="-365751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19170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99579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67796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23821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92039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60256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28473" indent="-30479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nhân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4851" y="1752322"/>
            <a:ext cx="6977544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SGK</a:t>
            </a: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Xem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thuyết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Ôn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3460" y="30007"/>
            <a:ext cx="2586844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nhà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06" y="3886370"/>
            <a:ext cx="1062073" cy="106207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35" y="223508"/>
            <a:ext cx="2230872" cy="15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Download Free png Vector Discuss Learning, Recess, Table, Explain ...">
            <a:extLst>
              <a:ext uri="{FF2B5EF4-FFF2-40B4-BE49-F238E27FC236}">
                <a16:creationId xmlns:a16="http://schemas.microsoft.com/office/drawing/2014/main" xmlns="" id="{64767ABE-974A-4135-92DD-E49E2A4B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2682" y="3692961"/>
            <a:ext cx="1913975" cy="1167398"/>
          </a:xfrm>
          <a:custGeom>
            <a:avLst/>
            <a:gdLst>
              <a:gd name="connsiteX0" fmla="*/ 0 w 2879938"/>
              <a:gd name="connsiteY0" fmla="*/ 0 h 1756571"/>
              <a:gd name="connsiteX1" fmla="*/ 2587170 w 2879938"/>
              <a:gd name="connsiteY1" fmla="*/ 0 h 1756571"/>
              <a:gd name="connsiteX2" fmla="*/ 2879938 w 2879938"/>
              <a:gd name="connsiteY2" fmla="*/ 292768 h 1756571"/>
              <a:gd name="connsiteX3" fmla="*/ 2879938 w 2879938"/>
              <a:gd name="connsiteY3" fmla="*/ 1756571 h 1756571"/>
              <a:gd name="connsiteX4" fmla="*/ 292768 w 2879938"/>
              <a:gd name="connsiteY4" fmla="*/ 1756571 h 1756571"/>
              <a:gd name="connsiteX5" fmla="*/ 0 w 2879938"/>
              <a:gd name="connsiteY5" fmla="*/ 1463803 h 175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938" h="1756571">
                <a:moveTo>
                  <a:pt x="0" y="0"/>
                </a:moveTo>
                <a:lnTo>
                  <a:pt x="2587170" y="0"/>
                </a:lnTo>
                <a:lnTo>
                  <a:pt x="2879938" y="292768"/>
                </a:lnTo>
                <a:lnTo>
                  <a:pt x="2879938" y="1756571"/>
                </a:lnTo>
                <a:lnTo>
                  <a:pt x="292768" y="1756571"/>
                </a:lnTo>
                <a:lnTo>
                  <a:pt x="0" y="1463803"/>
                </a:lnTo>
                <a:close/>
              </a:path>
            </a:pathLst>
          </a:custGeom>
          <a:noFill/>
          <a:ln w="25400">
            <a:solidFill>
              <a:srgbClr val="F0AE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234" y="3886370"/>
            <a:ext cx="1062073" cy="1062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9E30F87-AC3B-464A-ACE1-7680D9116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698" y="3886369"/>
            <a:ext cx="1062073" cy="10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42900"/>
            <a:ext cx="7230035" cy="25795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32727763"/>
                  </p:ext>
                </p:extLst>
              </p:nvPr>
            </p:nvGraphicFramePr>
            <p:xfrm>
              <a:off x="838200" y="666750"/>
              <a:ext cx="7086600" cy="40490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71026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400473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Tên</a:t>
                          </a:r>
                          <a:r>
                            <a:rPr lang="en-US" sz="14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Tính</a:t>
                          </a:r>
                          <a:r>
                            <a:rPr lang="en-US" sz="14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chất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Tx/>
                            <a:buNone/>
                          </a:pP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Tam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giác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cân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Ba </a:t>
                          </a: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cạnh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.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Ba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góc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và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968693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vuông</a:t>
                          </a:r>
                          <a:endParaRPr lang="en-US" sz="1600" baseline="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b="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ốn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cạnh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endParaRPr lang="en-US" sz="1600" baseline="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Bốn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góc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và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a14:m>
                          <a:endParaRPr lang="en-US" sz="16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Hai</a:t>
                          </a:r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đường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chéo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968693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lục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giác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đều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b="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Sáu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cạnh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endParaRPr lang="en-US" sz="1600" baseline="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b="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Sáu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góc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và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120</m:t>
                                  </m:r>
                                </m:e>
                                <m:sup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a14:m>
                          <a:endParaRPr lang="en-US" sz="16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Ba </a:t>
                          </a: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đường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chéo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chính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968693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chữ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nhật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Bốn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góc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và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p>
                              </m:sSup>
                            </m:oMath>
                          </a14:m>
                          <a:endParaRPr lang="en-US" sz="16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Các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cạnh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đối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endParaRPr lang="en-US" sz="1600" baseline="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Hai</a:t>
                          </a:r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đường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chéo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bằng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nhau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32727763"/>
                  </p:ext>
                </p:extLst>
              </p:nvPr>
            </p:nvGraphicFramePr>
            <p:xfrm>
              <a:off x="838200" y="666750"/>
              <a:ext cx="7086600" cy="40490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/>
                    <a:gridCol w="1710267"/>
                    <a:gridCol w="4004733"/>
                  </a:tblGrid>
                  <a:tr h="480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Tên</a:t>
                          </a:r>
                          <a:r>
                            <a:rPr lang="en-US" sz="14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Tính</a:t>
                          </a:r>
                          <a:r>
                            <a:rPr lang="en-US" sz="14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4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chất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</a:tr>
                  <a:tr h="662940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Tx/>
                            <a:buNone/>
                          </a:pP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Tam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giác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cân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34290" marB="34290">
                        <a:blipFill rotWithShape="1">
                          <a:blip r:embed="rId2"/>
                          <a:stretch>
                            <a:fillRect l="-77017" t="-74312" b="-437615"/>
                          </a:stretch>
                        </a:blipFill>
                      </a:tcPr>
                    </a:tc>
                  </a:tr>
                  <a:tr h="968693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vuông</a:t>
                          </a:r>
                          <a:endParaRPr lang="en-US" sz="1600" baseline="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34290" marB="34290">
                        <a:blipFill rotWithShape="1">
                          <a:blip r:embed="rId2"/>
                          <a:stretch>
                            <a:fillRect l="-77017" t="-119497" b="-200000"/>
                          </a:stretch>
                        </a:blipFill>
                      </a:tcPr>
                    </a:tc>
                  </a:tr>
                  <a:tr h="968693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lục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giác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đều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34290" marB="34290">
                        <a:blipFill rotWithShape="1">
                          <a:blip r:embed="rId2"/>
                          <a:stretch>
                            <a:fillRect l="-77017" t="-219497" b="-100000"/>
                          </a:stretch>
                        </a:blipFill>
                      </a:tcPr>
                    </a:tc>
                  </a:tr>
                  <a:tr h="968693">
                    <a:tc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Hình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chữ</a:t>
                          </a:r>
                          <a:r>
                            <a:rPr lang="en-US" sz="1600" baseline="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en-US" sz="1600" baseline="0" dirty="0" err="1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nhật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34290" marB="34290">
                        <a:blipFill rotWithShape="1">
                          <a:blip r:embed="rId2"/>
                          <a:stretch>
                            <a:fillRect l="-77017" t="-3194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Isosceles Triangle 5"/>
          <p:cNvSpPr/>
          <p:nvPr/>
        </p:nvSpPr>
        <p:spPr>
          <a:xfrm>
            <a:off x="1066800" y="1167235"/>
            <a:ext cx="753837" cy="64061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>
            <a:off x="1026876" y="2876550"/>
            <a:ext cx="839416" cy="685800"/>
          </a:xfrm>
          <a:prstGeom prst="hexag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4851" y="1923442"/>
            <a:ext cx="763216" cy="7245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2209" y="4019550"/>
            <a:ext cx="1105508" cy="495300"/>
          </a:xfrm>
          <a:prstGeom prst="rect">
            <a:avLst/>
          </a:prstGeom>
          <a:solidFill>
            <a:srgbClr val="7030A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84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51493"/>
              </p:ext>
            </p:extLst>
          </p:nvPr>
        </p:nvGraphicFramePr>
        <p:xfrm>
          <a:off x="1066800" y="819150"/>
          <a:ext cx="7086600" cy="3638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0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47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Tính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chất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871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thoi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ốn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cạnh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bằng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đường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chéo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vuông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góc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cạnh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đối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song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song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endParaRPr lang="en-US" sz="18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góc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đối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bằng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bình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cạnh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đối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góc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đối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bằng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cạnh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đối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song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song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endParaRPr lang="en-US" sz="18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871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thang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cân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Hai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cạnh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bên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đường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chéo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bằng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đáy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song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song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endParaRPr lang="en-US" sz="18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Hai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góc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kề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đáy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bằng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Parallelogram 4"/>
          <p:cNvSpPr/>
          <p:nvPr/>
        </p:nvSpPr>
        <p:spPr>
          <a:xfrm>
            <a:off x="1109625" y="3653367"/>
            <a:ext cx="1233111" cy="533400"/>
          </a:xfrm>
          <a:prstGeom prst="parallelogram">
            <a:avLst>
              <a:gd name="adj" fmla="val 60556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1282695" y="1581150"/>
            <a:ext cx="886973" cy="762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1203904" y="2671233"/>
            <a:ext cx="999631" cy="438150"/>
          </a:xfrm>
          <a:prstGeom prst="trapezoid">
            <a:avLst>
              <a:gd name="adj" fmla="val 5205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60374"/>
              </p:ext>
            </p:extLst>
          </p:nvPr>
        </p:nvGraphicFramePr>
        <p:xfrm>
          <a:off x="609600" y="968122"/>
          <a:ext cx="7848601" cy="4118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2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6753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Công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5117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Chu vi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Diện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tích</a:t>
                      </a:r>
                      <a:endParaRPr lang="en-US" sz="1200" b="1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27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vuông</a:t>
                      </a:r>
                      <a:endParaRPr lang="en-US" sz="16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08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chữ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nhật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08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thang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cân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08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9478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thoi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  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743200" y="1085850"/>
            <a:ext cx="220980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95600" y="2724150"/>
            <a:ext cx="2133600" cy="57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90800" y="4362450"/>
            <a:ext cx="2133600" cy="57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546616"/>
            <a:ext cx="5534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phiếu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9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6700"/>
            <a:ext cx="7230035" cy="257952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017180"/>
              </p:ext>
            </p:extLst>
          </p:nvPr>
        </p:nvGraphicFramePr>
        <p:xfrm>
          <a:off x="685800" y="209551"/>
          <a:ext cx="7086600" cy="487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9649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Công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871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Chu vi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Diện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tích</a:t>
                      </a:r>
                      <a:endParaRPr lang="en-US" sz="1200" b="1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9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vuông</a:t>
                      </a:r>
                      <a:endParaRPr lang="en-US" sz="16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chữ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nhật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thang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cân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hành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Hình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thoi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  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86347" y="1181100"/>
            <a:ext cx="430890" cy="400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71" y="1932384"/>
            <a:ext cx="1194867" cy="51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36" y="2800350"/>
            <a:ext cx="885824" cy="49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02" y="3701654"/>
            <a:ext cx="104180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71" y="4529981"/>
            <a:ext cx="1241535" cy="49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43200" y="1009650"/>
            <a:ext cx="220980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743200" y="952500"/>
            <a:ext cx="4724400" cy="571500"/>
            <a:chOff x="2743200" y="1371600"/>
            <a:chExt cx="4724400" cy="762000"/>
          </a:xfrm>
        </p:grpSpPr>
        <p:sp>
          <p:nvSpPr>
            <p:cNvPr id="5" name="Rectangle 4"/>
            <p:cNvSpPr/>
            <p:nvPr/>
          </p:nvSpPr>
          <p:spPr>
            <a:xfrm>
              <a:off x="2743200" y="1371600"/>
              <a:ext cx="21336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 = </a:t>
              </a:r>
              <a:r>
                <a:rPr lang="en-US" dirty="0" smtClean="0">
                  <a:solidFill>
                    <a:schemeClr val="tx1"/>
                  </a:solidFill>
                </a:rPr>
                <a:t>4a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334000" y="1371600"/>
                  <a:ext cx="2133600" cy="7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</a:rPr>
                    <a:t>S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1371600"/>
                  <a:ext cx="2133600" cy="76200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1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743200" y="1695450"/>
            <a:ext cx="4724400" cy="571500"/>
            <a:chOff x="2743200" y="1371600"/>
            <a:chExt cx="4724400" cy="762000"/>
          </a:xfrm>
        </p:grpSpPr>
        <p:sp>
          <p:nvSpPr>
            <p:cNvPr id="15" name="Rectangle 14"/>
            <p:cNvSpPr/>
            <p:nvPr/>
          </p:nvSpPr>
          <p:spPr>
            <a:xfrm>
              <a:off x="2743200" y="1371600"/>
              <a:ext cx="21336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 = </a:t>
              </a:r>
              <a:r>
                <a:rPr lang="en-US" dirty="0" smtClean="0">
                  <a:solidFill>
                    <a:schemeClr val="tx1"/>
                  </a:solidFill>
                </a:rPr>
                <a:t>2(a + b)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32400" y="1371600"/>
              <a:ext cx="22352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 = </a:t>
              </a:r>
              <a:r>
                <a:rPr lang="en-US" sz="2000" dirty="0" err="1" smtClean="0">
                  <a:solidFill>
                    <a:schemeClr val="tx1"/>
                  </a:solidFill>
                </a:rPr>
                <a:t>ab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95600" y="2647950"/>
            <a:ext cx="4724400" cy="571500"/>
            <a:chOff x="2743200" y="1371600"/>
            <a:chExt cx="4724400" cy="762000"/>
          </a:xfrm>
        </p:grpSpPr>
        <p:sp>
          <p:nvSpPr>
            <p:cNvPr id="18" name="Rectangle 17"/>
            <p:cNvSpPr/>
            <p:nvPr/>
          </p:nvSpPr>
          <p:spPr>
            <a:xfrm>
              <a:off x="2743200" y="1371600"/>
              <a:ext cx="21336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5334000" y="1371600"/>
                  <a:ext cx="2133600" cy="7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dirty="0" smtClean="0">
                      <a:solidFill>
                        <a:schemeClr val="tx1"/>
                      </a:solidFill>
                    </a:rPr>
                    <a:t>     S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a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b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</m:oMath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1371600"/>
                  <a:ext cx="2133600" cy="76200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212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692400" y="3486150"/>
            <a:ext cx="4673600" cy="571500"/>
            <a:chOff x="2794000" y="1371600"/>
            <a:chExt cx="4673600" cy="762000"/>
          </a:xfrm>
        </p:grpSpPr>
        <p:sp>
          <p:nvSpPr>
            <p:cNvPr id="21" name="Rectangle 20"/>
            <p:cNvSpPr/>
            <p:nvPr/>
          </p:nvSpPr>
          <p:spPr>
            <a:xfrm>
              <a:off x="2794000" y="1371600"/>
              <a:ext cx="21336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 = </a:t>
              </a:r>
              <a:r>
                <a:rPr lang="en-US" dirty="0" smtClean="0">
                  <a:solidFill>
                    <a:schemeClr val="tx1"/>
                  </a:solidFill>
                </a:rPr>
                <a:t>2(a + b)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34000" y="1371600"/>
              <a:ext cx="21336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 = ah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90800" y="4286250"/>
            <a:ext cx="4724400" cy="571500"/>
            <a:chOff x="2743200" y="1371600"/>
            <a:chExt cx="4724400" cy="762000"/>
          </a:xfrm>
        </p:grpSpPr>
        <p:sp>
          <p:nvSpPr>
            <p:cNvPr id="24" name="Rectangle 23"/>
            <p:cNvSpPr/>
            <p:nvPr/>
          </p:nvSpPr>
          <p:spPr>
            <a:xfrm>
              <a:off x="2743200" y="1371600"/>
              <a:ext cx="21336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 = </a:t>
              </a:r>
              <a:r>
                <a:rPr lang="en-US" dirty="0" smtClean="0">
                  <a:solidFill>
                    <a:schemeClr val="tx1"/>
                  </a:solidFill>
                </a:rPr>
                <a:t>4a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5334000" y="1371600"/>
                  <a:ext cx="2133600" cy="7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</a:rPr>
                    <a:t>       S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1371600"/>
                  <a:ext cx="2133600" cy="76200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32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738" y="57150"/>
            <a:ext cx="509609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1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14350"/>
            <a:ext cx="792757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745932"/>
            <a:ext cx="7289220" cy="193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48200" y="0"/>
            <a:ext cx="35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LUYỆN TẬP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373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317500"/>
            <a:ext cx="7212013" cy="1455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740224"/>
            <a:ext cx="5367867" cy="308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4401" y="1657350"/>
            <a:ext cx="14097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2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342900"/>
            <a:ext cx="2080711" cy="315102"/>
          </a:xfrm>
        </p:spPr>
        <p:txBody>
          <a:bodyPr>
            <a:noAutofit/>
          </a:bodyPr>
          <a:lstStyle/>
          <a:p>
            <a:r>
              <a:rPr lang="en-US" sz="2000" b="1" u="sng" dirty="0" err="1" smtClean="0">
                <a:latin typeface="Times New Roman" pitchFamily="18" charset="0"/>
                <a:cs typeface="Times New Roman" pitchFamily="18" charset="0"/>
              </a:rPr>
              <a:t>Bài</a:t>
            </a: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u="sng" dirty="0" err="1" smtClean="0">
                <a:latin typeface="Times New Roman" pitchFamily="18" charset="0"/>
                <a:cs typeface="Times New Roman" pitchFamily="18" charset="0"/>
              </a:rPr>
              <a:t>tập</a:t>
            </a:r>
            <a:endParaRPr lang="en-US" sz="20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278" y="628651"/>
            <a:ext cx="7964523" cy="76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901" y="1131732"/>
            <a:ext cx="2933700" cy="161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2" y="2514600"/>
            <a:ext cx="5715799" cy="87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1" y="3314701"/>
            <a:ext cx="7192963" cy="92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236135" y="2114550"/>
            <a:ext cx="2080711" cy="315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u="sng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endParaRPr lang="en-US" sz="2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435619" y="146330"/>
            <a:ext cx="2537911" cy="2579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nhóm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0</TotalTime>
  <Words>1089</Words>
  <Application>Microsoft Office PowerPoint</Application>
  <PresentationFormat>On-screen Show (16:9)</PresentationFormat>
  <Paragraphs>200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Austin</vt:lpstr>
      <vt:lpstr>Office Theme</vt:lpstr>
      <vt:lpstr>PowerPoint Presentation</vt:lpstr>
      <vt:lpstr>? Em hãy nối tên của các hình sau.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Hướng dẫn về nhà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cp:lastModifiedBy/>
  <cp:revision>1</cp:revision>
  <dcterms:created xsi:type="dcterms:W3CDTF">2021-08-30T15:11:35Z</dcterms:created>
  <dcterms:modified xsi:type="dcterms:W3CDTF">2021-08-30T15:11:39Z</dcterms:modified>
</cp:coreProperties>
</file>